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7" r:id="rId10"/>
    <p:sldId id="274" r:id="rId11"/>
    <p:sldId id="264" r:id="rId12"/>
    <p:sldId id="265" r:id="rId13"/>
    <p:sldId id="269" r:id="rId14"/>
    <p:sldId id="267" r:id="rId15"/>
    <p:sldId id="271" r:id="rId16"/>
    <p:sldId id="266" r:id="rId17"/>
    <p:sldId id="272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>
              <a:defRPr sz="3600">
                <a:latin typeface="Cooper Black" panose="0208090404030B020404" pitchFamily="18" charset="0"/>
                <a:ea typeface="+mn-ea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445B88-2333-4300-9ED9-945273C73B9D}" type="datetimeFigureOut">
              <a:rPr lang="ko-KR" altLang="en-US" smtClean="0"/>
              <a:t>2014-02-09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58A197-87DD-4AE1-A7F9-5787479EA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Theoretical Aspects of Black hole-Galaxy Interaction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83768" y="6060340"/>
            <a:ext cx="6400800" cy="409600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 </a:t>
            </a:r>
            <a:r>
              <a:rPr lang="ko-KR" altLang="en-US" sz="1800" dirty="0" smtClean="0"/>
              <a:t>박명구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경북대학교 천문대기과학과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260648"/>
            <a:ext cx="392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2014-02-10/12 SSG Workshop, </a:t>
            </a:r>
            <a:r>
              <a:rPr lang="ko-KR" altLang="en-US" dirty="0" smtClean="0"/>
              <a:t>무주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48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7643192" cy="518457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Luminosity by SMBH</a:t>
                </a:r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/>
                        </a:rPr>
                        <m:t>𝐿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𝜖</m:t>
                      </m:r>
                      <m:acc>
                        <m:accPr>
                          <m:chr m:val="̇"/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acc>
                      <m:sSup>
                        <m:sSup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fixed radiation efficiency</a:t>
                </a:r>
              </a:p>
              <a:p>
                <a:r>
                  <a:rPr lang="en-US" altLang="ko-KR" dirty="0" smtClean="0"/>
                  <a:t>Thermal/Wind feedback</a:t>
                </a:r>
                <a:endParaRPr lang="en-US" altLang="ko-KR" dirty="0"/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ko-KR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ko-KR" i="1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𝑎𝑐𝑐𝑟𝑒𝑡𝑖𝑜𝑛</m:t>
                          </m:r>
                        </m:sub>
                      </m:sSub>
                      <m:sSup>
                        <m:sSup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dirty="0" smtClean="0"/>
              </a:p>
              <a:p>
                <a:pPr lvl="1"/>
                <a:r>
                  <a:rPr lang="en-US" altLang="ko-KR" dirty="0"/>
                  <a:t>f</a:t>
                </a:r>
                <a:r>
                  <a:rPr lang="en-US" altLang="ko-KR" dirty="0" smtClean="0"/>
                  <a:t>ixed fraction of radiation output</a:t>
                </a:r>
              </a:p>
              <a:p>
                <a:r>
                  <a:rPr lang="en-US" altLang="ko-KR" dirty="0" smtClean="0"/>
                  <a:t>BH formation</a:t>
                </a:r>
              </a:p>
              <a:p>
                <a:pPr lvl="1"/>
                <a:r>
                  <a:rPr lang="en-US" altLang="ko-KR" dirty="0" smtClean="0"/>
                  <a:t>assumed to be a fraction of stellar mass</a:t>
                </a:r>
              </a:p>
              <a:p>
                <a:r>
                  <a:rPr lang="en-US" altLang="ko-KR" dirty="0" smtClean="0"/>
                  <a:t>BH merging</a:t>
                </a:r>
              </a:p>
              <a:p>
                <a:pPr lvl="1"/>
                <a:r>
                  <a:rPr lang="en-US" altLang="ko-KR" dirty="0" smtClean="0"/>
                  <a:t>BHs merge after dynamical time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7643192" cy="5184576"/>
              </a:xfrm>
              <a:blipFill rotWithShape="1">
                <a:blip r:embed="rId2"/>
                <a:stretch>
                  <a:fillRect l="-399" t="-1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8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IV. View from Accretion </a:t>
            </a:r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Scale problems</a:t>
                </a:r>
              </a:p>
              <a:p>
                <a:pPr lvl="1"/>
                <a:r>
                  <a:rPr lang="en-US" altLang="ko-KR" dirty="0" smtClean="0"/>
                  <a:t>galaxy simulation scale ≥ 10? pc</a:t>
                </a:r>
              </a:p>
              <a:p>
                <a:pPr lvl="1"/>
                <a:r>
                  <a:rPr lang="en-US" altLang="ko-KR" dirty="0" smtClean="0"/>
                  <a:t>accretion radius</a:t>
                </a:r>
              </a:p>
              <a:p>
                <a:pPr marL="749808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𝐺𝑀</m:t>
                        </m:r>
                      </m:num>
                      <m:den>
                        <m:sSubSup>
                          <m:sSubSup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,∞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=2.5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 smtClean="0"/>
                  <a:t>pc</a:t>
                </a:r>
                <a:endParaRPr lang="en-US" altLang="ko-KR" dirty="0"/>
              </a:p>
              <a:p>
                <a:pPr lvl="2"/>
                <a:r>
                  <a:rPr lang="en-US" altLang="ko-KR" dirty="0" smtClean="0"/>
                  <a:t>accretion flow structure determined in scales less than this, sometimes much less</a:t>
                </a:r>
              </a:p>
              <a:p>
                <a:pPr lvl="1"/>
                <a:r>
                  <a:rPr lang="en-US" altLang="ko-KR" dirty="0"/>
                  <a:t>u</a:t>
                </a:r>
                <a:r>
                  <a:rPr lang="en-US" altLang="ko-KR" dirty="0" smtClean="0"/>
                  <a:t>nresolved in numerical simulations, probably for some time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14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Radiative efficiency of BH accretion</a:t>
                </a:r>
              </a:p>
              <a:p>
                <a:pPr lvl="1"/>
                <a:r>
                  <a:rPr lang="en-US" altLang="ko-KR" dirty="0" smtClean="0"/>
                  <a:t>depends on the mode of accretion</a:t>
                </a:r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≲</m:t>
                      </m:r>
                      <m:r>
                        <a:rPr lang="en-US" altLang="ko-KR" b="0" i="1" smtClean="0">
                          <a:latin typeface="Cambria Math"/>
                        </a:rPr>
                        <m:t>𝜖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i="1">
                          <a:latin typeface="Cambria Math"/>
                          <a:ea typeface="Cambria Math"/>
                        </a:rPr>
                        <m:t>≲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0.1</m:t>
                      </m:r>
                    </m:oMath>
                  </m:oMathPara>
                </a14:m>
                <a:endParaRPr lang="en-US" altLang="ko-KR" dirty="0"/>
              </a:p>
              <a:p>
                <a:pPr lvl="1"/>
                <a:r>
                  <a:rPr lang="en-US" altLang="ko-KR" dirty="0" smtClean="0"/>
                  <a:t>dimensionless mass accretion rate</a:t>
                </a:r>
              </a:p>
              <a:p>
                <a:pPr marL="448056" lvl="1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ko-KR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altLang="ko-KR" sz="32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altLang="ko-KR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altLang="ko-KR" sz="32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ko-KR" sz="32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altLang="ko-KR" sz="3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32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3200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3200" i="1">
                                <a:latin typeface="Cambria Math"/>
                                <a:ea typeface="Cambria Math"/>
                              </a:rPr>
                              <m:t>𝐸𝑑𝑑</m:t>
                            </m:r>
                          </m:sub>
                        </m:sSub>
                      </m:den>
                    </m:f>
                    <m:r>
                      <a:rPr lang="en-US" altLang="ko-KR" sz="32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ko-KR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𝐸𝑑𝑑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𝐸𝑑𝑑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̇"/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ko-KR" altLang="en-US" dirty="0"/>
              </a:p>
              <a:p>
                <a:pPr marL="448056" lvl="1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89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692696"/>
            <a:ext cx="5616599" cy="535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771774" y="6046017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/>
              <a:t>luminosity vs mass accretion rate</a:t>
            </a:r>
          </a:p>
        </p:txBody>
      </p:sp>
    </p:spTree>
    <p:extLst>
      <p:ext uri="{BB962C8B-B14F-4D97-AF65-F5344CB8AC3E}">
        <p14:creationId xmlns:p14="http://schemas.microsoft.com/office/powerpoint/2010/main" val="41217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2150"/>
            <a:ext cx="575945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843213" y="6092825"/>
            <a:ext cx="367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/>
              <a:t>luminosity vs radiation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30241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/>
          <a:lstStyle/>
          <a:p>
            <a:r>
              <a:rPr lang="en-US" altLang="ko-KR" dirty="0" smtClean="0"/>
              <a:t>Mode of accretion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732284" y="1445418"/>
            <a:ext cx="7488237" cy="5240338"/>
            <a:chOff x="395288" y="806450"/>
            <a:chExt cx="7488237" cy="5240338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971550" y="5445125"/>
              <a:ext cx="69119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971550" y="1196975"/>
              <a:ext cx="0" cy="42608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211638" y="5589588"/>
              <a:ext cx="736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2400"/>
                <a:t>H/R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95288" y="25654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2400"/>
                <a:t>T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87450" y="4941888"/>
              <a:ext cx="1800225" cy="28733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Thin Disk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Shakura-Sunyaev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787900" y="1844675"/>
              <a:ext cx="1511300" cy="9350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ADAF/CDAF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Narayan-Yi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443663" y="1341438"/>
              <a:ext cx="0" cy="4176712"/>
            </a:xfrm>
            <a:prstGeom prst="line">
              <a:avLst/>
            </a:prstGeom>
            <a:noFill/>
            <a:ln w="25400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300788" y="5516563"/>
              <a:ext cx="3159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1</a:t>
              </a: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995738" y="4292600"/>
              <a:ext cx="1511300" cy="64770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Slim Disk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Abramowicz</a:t>
              </a: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859338" y="3500438"/>
              <a:ext cx="1511300" cy="935037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Polish Donut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Paczynski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516688" y="1341438"/>
              <a:ext cx="1079500" cy="10064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Hot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Bondi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Shapiro</a:t>
              </a: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6516688" y="2565400"/>
              <a:ext cx="1079500" cy="93503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Warm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Park</a:t>
              </a: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6516688" y="4149725"/>
              <a:ext cx="1079500" cy="93503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Cold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/>
                <a:t>Flammang</a:t>
              </a:r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1779588" y="1174750"/>
              <a:ext cx="514985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3224213" y="806450"/>
              <a:ext cx="2260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>
                  <a:solidFill>
                    <a:srgbClr val="FFFF00"/>
                  </a:solidFill>
                </a:rPr>
                <a:t>angular momentum</a:t>
              </a:r>
              <a:endParaRPr lang="ko-KR" altLang="en-US" sz="18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67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Outflow</a:t>
                </a:r>
              </a:p>
              <a:p>
                <a:pPr lvl="1"/>
                <a:r>
                  <a:rPr lang="en-US" altLang="ko-KR" dirty="0" smtClean="0"/>
                  <a:t>outflow seems to be ubiquitous in hot </a:t>
                </a:r>
                <a:r>
                  <a:rPr lang="en-US" altLang="ko-KR" dirty="0" err="1" smtClean="0"/>
                  <a:t>radiatively</a:t>
                </a:r>
                <a:r>
                  <a:rPr lang="en-US" altLang="ko-KR" dirty="0" smtClean="0"/>
                  <a:t> inefficient accretion flow</a:t>
                </a:r>
              </a:p>
              <a:p>
                <a:pPr lvl="1"/>
                <a:r>
                  <a:rPr lang="en-US" altLang="ko-KR" dirty="0" smtClean="0"/>
                  <a:t>radiative momentum driven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</a:rPr>
                      <m:t> ~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radiative heating driven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𝐿</m:t>
                    </m:r>
                    <m:r>
                      <a:rPr lang="en-US" altLang="ko-KR" i="1">
                        <a:latin typeface="Cambria Math"/>
                      </a:rPr>
                      <m:t> &lt;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(Park &amp; </a:t>
                </a:r>
                <a:r>
                  <a:rPr lang="en-US" altLang="ko-KR" dirty="0" err="1" smtClean="0"/>
                  <a:t>Ostriker</a:t>
                </a:r>
                <a:r>
                  <a:rPr lang="en-US" altLang="ko-KR" dirty="0" smtClean="0"/>
                  <a:t> 1999, 2001, 2007)</a:t>
                </a:r>
              </a:p>
              <a:p>
                <a:pPr lvl="1"/>
                <a:r>
                  <a:rPr lang="en-US" altLang="ko-KR" dirty="0" smtClean="0"/>
                  <a:t>mechanically driven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89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74102" cy="456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7656" y="5721290"/>
            <a:ext cx="2592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Li, </a:t>
            </a:r>
            <a:r>
              <a:rPr lang="en-US" altLang="ko-KR" sz="1600" dirty="0" err="1" smtClean="0"/>
              <a:t>Ostriker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Sunyaev</a:t>
            </a:r>
            <a:r>
              <a:rPr lang="en-US" altLang="ko-KR" sz="1600" dirty="0" smtClean="0"/>
              <a:t> 2013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99272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polar outflow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54047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equatorial outflow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2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075240" cy="528945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ko-KR" dirty="0" smtClean="0"/>
                  <a:t>Accretion Rate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𝐽</m:t>
                    </m:r>
                    <m:r>
                      <a:rPr lang="en-US" altLang="ko-K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ko-KR" dirty="0" smtClean="0"/>
                  <a:t> flow (</a:t>
                </a:r>
                <a:r>
                  <a:rPr lang="en-US" altLang="ko-KR" dirty="0" err="1" smtClean="0"/>
                  <a:t>Bondi</a:t>
                </a:r>
                <a:r>
                  <a:rPr lang="en-US" altLang="ko-KR" dirty="0" smtClean="0"/>
                  <a:t> accretion rate)</a:t>
                </a:r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4</m:t>
                      </m:r>
                      <m:r>
                        <a:rPr lang="el-GR" altLang="ko-KR" i="1" smtClean="0">
                          <a:latin typeface="Cambria Math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/>
                        </a:rPr>
                        <m:t>Λ</m:t>
                      </m:r>
                      <m:r>
                        <a:rPr lang="en-US" altLang="ko-KR" b="0" i="0" smtClean="0"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latin typeface="Cambria Math"/>
                        </a:rPr>
                        <m:t>𝛾</m:t>
                      </m:r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3/2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,∞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lvl="2"/>
                <a:r>
                  <a:rPr lang="en-US" altLang="ko-KR" dirty="0" smtClean="0"/>
                  <a:t>determined only by BH mass, density and temperature of gas at the outer boundary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𝐽</m:t>
                    </m:r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ko-KR" i="1">
                        <a:latin typeface="Cambria Math"/>
                      </a:rPr>
                      <m:t>0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flow (Park 2009)</a:t>
                </a:r>
                <a:endParaRPr lang="en-US" altLang="ko-KR" dirty="0"/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=0.09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0.01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dirty="0" smtClean="0"/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𝑗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𝐾𝑒𝑝𝑙𝑒𝑟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lvl="2"/>
                <a:r>
                  <a:rPr lang="en-US" altLang="ko-KR" dirty="0">
                    <a:solidFill>
                      <a:srgbClr val="FFC000"/>
                    </a:solidFill>
                  </a:rPr>
                  <a:t>d</a:t>
                </a:r>
                <a:r>
                  <a:rPr lang="en-US" altLang="ko-KR" dirty="0" smtClean="0">
                    <a:solidFill>
                      <a:srgbClr val="FFC000"/>
                    </a:solidFill>
                  </a:rPr>
                  <a:t>epends on the angular momentum of accreting gas</a:t>
                </a:r>
              </a:p>
              <a:p>
                <a:pPr lvl="2"/>
                <a:r>
                  <a:rPr lang="en-US" altLang="ko-KR" dirty="0" smtClean="0"/>
                  <a:t>can be significantly smaller than </a:t>
                </a:r>
                <a:r>
                  <a:rPr lang="en-US" altLang="ko-KR" dirty="0" err="1" smtClean="0"/>
                  <a:t>Bondi</a:t>
                </a:r>
                <a:r>
                  <a:rPr lang="en-US" altLang="ko-KR" dirty="0" smtClean="0"/>
                  <a:t> rate</a:t>
                </a:r>
              </a:p>
              <a:p>
                <a:pPr lvl="2"/>
                <a:r>
                  <a:rPr lang="en-US" altLang="ko-KR" dirty="0" smtClean="0">
                    <a:solidFill>
                      <a:srgbClr val="FFFF00"/>
                    </a:solidFill>
                  </a:rPr>
                  <a:t>Improved calculation in progress by Han &amp; Park</a:t>
                </a:r>
              </a:p>
              <a:p>
                <a:pPr lvl="2"/>
                <a:r>
                  <a:rPr lang="en-US" altLang="ko-KR" dirty="0" smtClean="0">
                    <a:solidFill>
                      <a:srgbClr val="FFFF00"/>
                    </a:solidFill>
                  </a:rPr>
                  <a:t>How does this change the evolution of galaxies and SMBHs?</a:t>
                </a:r>
              </a:p>
              <a:p>
                <a:pPr lvl="1"/>
                <a:r>
                  <a:rPr lang="en-US" altLang="ko-KR" dirty="0" smtClean="0"/>
                  <a:t>Time dependence? </a:t>
                </a:r>
              </a:p>
              <a:p>
                <a:pPr lvl="2"/>
                <a:r>
                  <a:rPr lang="en-US" altLang="ko-KR" dirty="0" err="1" smtClean="0"/>
                  <a:t>Bondi</a:t>
                </a:r>
                <a:r>
                  <a:rPr lang="en-US" altLang="ko-KR" dirty="0" smtClean="0"/>
                  <a:t>, Park rates are based on steady-state assumption</a:t>
                </a:r>
              </a:p>
              <a:p>
                <a:pPr marL="749808" lvl="2" indent="0">
                  <a:buNone/>
                </a:pPr>
                <a:endParaRPr lang="en-US" altLang="ko-KR" dirty="0" smtClean="0"/>
              </a:p>
              <a:p>
                <a:pPr marL="448056" lvl="1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075240" cy="5289451"/>
              </a:xfrm>
              <a:blipFill rotWithShape="1">
                <a:blip r:embed="rId2"/>
                <a:stretch>
                  <a:fillRect t="-19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93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Better implementation of physics into numerical simulations desired!!</a:t>
            </a:r>
          </a:p>
          <a:p>
            <a:pPr lvl="1"/>
            <a:r>
              <a:rPr lang="en-US" altLang="ko-KR" dirty="0" smtClean="0"/>
              <a:t>collaboration between micro-physics and big simulations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51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I. Observational Facts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SMBHs exist in all galaxies, esp. with spheroids</a:t>
            </a:r>
          </a:p>
          <a:p>
            <a:pPr lvl="1"/>
            <a:r>
              <a:rPr lang="en-US" altLang="ko-KR" dirty="0" err="1" smtClean="0"/>
              <a:t>Kormendy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Richstone</a:t>
            </a:r>
            <a:r>
              <a:rPr lang="en-US" altLang="ko-KR" dirty="0" smtClean="0"/>
              <a:t> 1995</a:t>
            </a:r>
          </a:p>
          <a:p>
            <a:pPr lvl="1"/>
            <a:r>
              <a:rPr lang="en-US" altLang="ko-KR" dirty="0" err="1" smtClean="0"/>
              <a:t>Richstone</a:t>
            </a:r>
            <a:r>
              <a:rPr lang="en-US" altLang="ko-KR" dirty="0" smtClean="0"/>
              <a:t> et al. 1998</a:t>
            </a:r>
          </a:p>
          <a:p>
            <a:pPr lvl="1"/>
            <a:r>
              <a:rPr lang="en-US" altLang="ko-KR" dirty="0" smtClean="0"/>
              <a:t>Methods</a:t>
            </a:r>
          </a:p>
          <a:p>
            <a:pPr lvl="2"/>
            <a:r>
              <a:rPr lang="en-US" altLang="ko-KR" dirty="0" smtClean="0"/>
              <a:t>Detailed dynamical modeling that fits velocity dispersion and rotational velocity to prove BH existence.</a:t>
            </a:r>
          </a:p>
          <a:p>
            <a:pPr lvl="2"/>
            <a:r>
              <a:rPr lang="en-US" altLang="ko-KR" dirty="0" smtClean="0"/>
              <a:t>Maser</a:t>
            </a:r>
          </a:p>
          <a:p>
            <a:pPr lvl="2"/>
            <a:r>
              <a:rPr lang="en-US" altLang="ko-KR" dirty="0" smtClean="0"/>
              <a:t>Reverberation mapping</a:t>
            </a:r>
          </a:p>
          <a:p>
            <a:pPr marL="448056" lvl="1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063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V. Where are BHs?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Result of merging</a:t>
            </a:r>
          </a:p>
          <a:p>
            <a:pPr lvl="1"/>
            <a:r>
              <a:rPr lang="en-US" altLang="ko-KR" dirty="0" smtClean="0"/>
              <a:t>Central BH</a:t>
            </a:r>
          </a:p>
          <a:p>
            <a:pPr lvl="1"/>
            <a:r>
              <a:rPr lang="en-US" altLang="ko-KR" dirty="0" smtClean="0"/>
              <a:t>Orbiting BHs</a:t>
            </a:r>
          </a:p>
          <a:p>
            <a:pPr lvl="1"/>
            <a:r>
              <a:rPr lang="en-US" altLang="ko-KR" dirty="0" smtClean="0"/>
              <a:t>Ejected BHs</a:t>
            </a:r>
          </a:p>
          <a:p>
            <a:r>
              <a:rPr lang="en-US" altLang="ko-KR" dirty="0" smtClean="0"/>
              <a:t>Emission by BHs in ISM/IGM</a:t>
            </a:r>
          </a:p>
          <a:p>
            <a:pPr lvl="1"/>
            <a:r>
              <a:rPr lang="en-US" altLang="ko-KR" dirty="0"/>
              <a:t>b</a:t>
            </a:r>
            <a:r>
              <a:rPr lang="en-US" altLang="ko-KR" dirty="0" smtClean="0"/>
              <a:t>remsstrahlung in X-ray</a:t>
            </a:r>
          </a:p>
          <a:p>
            <a:pPr lvl="1"/>
            <a:r>
              <a:rPr lang="en-US" altLang="ko-KR" dirty="0"/>
              <a:t>s</a:t>
            </a:r>
            <a:r>
              <a:rPr lang="en-US" altLang="ko-KR" dirty="0" smtClean="0"/>
              <a:t>ynchrotron in IR/sub-mm</a:t>
            </a:r>
          </a:p>
          <a:p>
            <a:pPr lvl="1"/>
            <a:r>
              <a:rPr lang="en-US" altLang="ko-KR" dirty="0" smtClean="0">
                <a:solidFill>
                  <a:srgbClr val="FFFF00"/>
                </a:solidFill>
              </a:rPr>
              <a:t>Kwon &amp; Park in progress</a:t>
            </a:r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33402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</a:t>
            </a:r>
            <a:r>
              <a:rPr lang="en-US" altLang="ko-KR" baseline="-25000" dirty="0" smtClean="0"/>
              <a:t>BH</a:t>
            </a:r>
            <a:r>
              <a:rPr lang="en-US" altLang="ko-KR" dirty="0" smtClean="0"/>
              <a:t> - </a:t>
            </a:r>
            <a:r>
              <a:rPr lang="el-GR" altLang="ko-KR" dirty="0" smtClean="0"/>
              <a:t>σ</a:t>
            </a:r>
            <a:r>
              <a:rPr lang="en-US" altLang="ko-KR" dirty="0" smtClean="0"/>
              <a:t> relation</a:t>
            </a:r>
          </a:p>
          <a:p>
            <a:pPr lvl="1"/>
            <a:r>
              <a:rPr lang="en-US" altLang="ko-KR" dirty="0" err="1" smtClean="0"/>
              <a:t>Gebhardt</a:t>
            </a:r>
            <a:r>
              <a:rPr lang="en-US" altLang="ko-KR" dirty="0" smtClean="0"/>
              <a:t> et al. 2000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6372200" cy="331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 lvl="1"/>
            <a:r>
              <a:rPr lang="en-US" altLang="ko-KR" dirty="0" err="1" smtClean="0"/>
              <a:t>Ferrarese</a:t>
            </a:r>
            <a:r>
              <a:rPr lang="en-US" altLang="ko-KR" dirty="0" smtClean="0"/>
              <a:t> &amp; Merritt 2000</a:t>
            </a:r>
          </a:p>
          <a:p>
            <a:pPr lvl="2"/>
            <a:r>
              <a:rPr lang="en-US" altLang="ko-KR" dirty="0" smtClean="0"/>
              <a:t>BH mass from</a:t>
            </a:r>
          </a:p>
          <a:p>
            <a:pPr marL="749808" lvl="2" indent="0">
              <a:buNone/>
            </a:pPr>
            <a:r>
              <a:rPr lang="en-US" altLang="ko-KR" dirty="0" smtClean="0"/>
              <a:t>gas &amp; stellar spectra,</a:t>
            </a:r>
          </a:p>
          <a:p>
            <a:pPr marL="749808" lvl="2" indent="0">
              <a:buNone/>
            </a:pPr>
            <a:r>
              <a:rPr lang="en-US" altLang="ko-KR" dirty="0" smtClean="0"/>
              <a:t>proper motion,</a:t>
            </a:r>
          </a:p>
          <a:p>
            <a:pPr marL="749808" lvl="2" indent="0">
              <a:buNone/>
            </a:pPr>
            <a:r>
              <a:rPr lang="en-US" altLang="ko-KR" dirty="0" smtClean="0"/>
              <a:t>masers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30704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7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</a:t>
            </a:r>
            <a:r>
              <a:rPr lang="en-US" altLang="ko-KR" baseline="-25000" dirty="0"/>
              <a:t>BH</a:t>
            </a:r>
            <a:r>
              <a:rPr lang="en-US" altLang="ko-KR" dirty="0"/>
              <a:t> </a:t>
            </a:r>
            <a:r>
              <a:rPr lang="en-US" altLang="ko-KR" dirty="0" smtClean="0"/>
              <a:t>– Bulge stellar mass</a:t>
            </a:r>
          </a:p>
          <a:p>
            <a:pPr lvl="1"/>
            <a:r>
              <a:rPr lang="en-US" altLang="ko-KR" dirty="0" err="1" smtClean="0"/>
              <a:t>Magorrian</a:t>
            </a:r>
            <a:r>
              <a:rPr lang="en-US" altLang="ko-KR" dirty="0" smtClean="0"/>
              <a:t> et al. 1998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51834"/>
            <a:ext cx="4032448" cy="38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3789040"/>
            <a:ext cx="1777381" cy="18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1"/>
            <a:ext cx="278104" cy="18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2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</a:t>
            </a:r>
            <a:r>
              <a:rPr lang="en-US" altLang="ko-KR" baseline="-25000" dirty="0"/>
              <a:t>BH</a:t>
            </a:r>
            <a:r>
              <a:rPr lang="en-US" altLang="ko-KR" dirty="0"/>
              <a:t> </a:t>
            </a:r>
            <a:r>
              <a:rPr lang="en-US" altLang="ko-KR" dirty="0" smtClean="0"/>
              <a:t>– Bulge binding energy</a:t>
            </a:r>
          </a:p>
          <a:p>
            <a:pPr lvl="1"/>
            <a:r>
              <a:rPr lang="en-US" altLang="ko-KR" dirty="0" err="1" smtClean="0"/>
              <a:t>Aller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Richstone</a:t>
            </a:r>
            <a:r>
              <a:rPr lang="en-US" altLang="ko-KR" dirty="0" smtClean="0"/>
              <a:t> 2007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34" y="2708920"/>
            <a:ext cx="3600400" cy="389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27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II. BH – Galaxy Coevolution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Growth </a:t>
            </a:r>
            <a:r>
              <a:rPr lang="en-US" altLang="ko-KR" dirty="0" smtClean="0"/>
              <a:t>of BH</a:t>
            </a:r>
          </a:p>
          <a:p>
            <a:pPr lvl="1"/>
            <a:r>
              <a:rPr lang="en-US" altLang="ko-KR" dirty="0" smtClean="0"/>
              <a:t>Seed BH</a:t>
            </a:r>
          </a:p>
          <a:p>
            <a:pPr lvl="2"/>
            <a:r>
              <a:rPr lang="en-US" altLang="ko-KR" dirty="0" smtClean="0"/>
              <a:t>Population III stars (</a:t>
            </a:r>
            <a:r>
              <a:rPr lang="en-US" altLang="ko-KR" dirty="0" err="1" smtClean="0"/>
              <a:t>Volonteri</a:t>
            </a:r>
            <a:r>
              <a:rPr lang="en-US" altLang="ko-KR" dirty="0" smtClean="0"/>
              <a:t> et al. 2003)</a:t>
            </a:r>
          </a:p>
          <a:p>
            <a:pPr lvl="2"/>
            <a:r>
              <a:rPr lang="en-US" altLang="ko-KR" dirty="0" smtClean="0"/>
              <a:t>Direct collapse of gas (Loeb &amp; </a:t>
            </a:r>
            <a:r>
              <a:rPr lang="en-US" altLang="ko-KR" dirty="0" err="1" smtClean="0"/>
              <a:t>Rasio</a:t>
            </a:r>
            <a:r>
              <a:rPr lang="en-US" altLang="ko-KR" dirty="0" smtClean="0"/>
              <a:t> 1994)</a:t>
            </a:r>
          </a:p>
          <a:p>
            <a:pPr lvl="1"/>
            <a:r>
              <a:rPr lang="en-US" altLang="ko-KR" dirty="0" smtClean="0"/>
              <a:t>By </a:t>
            </a:r>
            <a:r>
              <a:rPr lang="en-US" altLang="ko-KR" dirty="0" smtClean="0"/>
              <a:t>accretion</a:t>
            </a:r>
          </a:p>
          <a:p>
            <a:pPr lvl="2"/>
            <a:r>
              <a:rPr lang="en-US" altLang="ko-KR" dirty="0" smtClean="0"/>
              <a:t>merger triggered accretion</a:t>
            </a:r>
          </a:p>
          <a:p>
            <a:pPr lvl="2"/>
            <a:r>
              <a:rPr lang="en-US" altLang="ko-KR" dirty="0" smtClean="0"/>
              <a:t>secular evolution by stellar evolution</a:t>
            </a:r>
          </a:p>
          <a:p>
            <a:pPr lvl="1"/>
            <a:r>
              <a:rPr lang="en-US" altLang="ko-KR" dirty="0" smtClean="0"/>
              <a:t>BH – BH merging</a:t>
            </a:r>
          </a:p>
          <a:p>
            <a:pPr lvl="2"/>
            <a:r>
              <a:rPr lang="en-US" altLang="ko-KR" dirty="0" smtClean="0"/>
              <a:t>repeated merges of galaxies lead to merging of central BHs, especially at low redshifts</a:t>
            </a:r>
          </a:p>
          <a:p>
            <a:pPr lvl="2"/>
            <a:r>
              <a:rPr lang="en-US" altLang="ko-KR" dirty="0" smtClean="0"/>
              <a:t>galaxy merging to BH merging proceeds by dynamical friction</a:t>
            </a:r>
          </a:p>
          <a:p>
            <a:pPr lvl="2"/>
            <a:r>
              <a:rPr lang="en-US" altLang="ko-KR" dirty="0" smtClean="0"/>
              <a:t>BH-BH merger can lose mass via gravitational radiation</a:t>
            </a:r>
          </a:p>
          <a:p>
            <a:pPr lvl="2"/>
            <a:r>
              <a:rPr lang="en-US" altLang="ko-KR" dirty="0" smtClean="0"/>
              <a:t>BH ejection by gravitational wave recoils</a:t>
            </a:r>
          </a:p>
          <a:p>
            <a:pPr lvl="2"/>
            <a:r>
              <a:rPr lang="en-US" altLang="ko-KR" dirty="0" smtClean="0"/>
              <a:t>orbiting and ejected BHs may exist</a:t>
            </a:r>
          </a:p>
          <a:p>
            <a:pPr lvl="2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90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Feedback from SMBH</a:t>
            </a:r>
          </a:p>
          <a:p>
            <a:pPr lvl="1"/>
            <a:r>
              <a:rPr lang="en-US" altLang="ko-KR" dirty="0" smtClean="0"/>
              <a:t>Winds</a:t>
            </a:r>
          </a:p>
          <a:p>
            <a:pPr lvl="2"/>
            <a:r>
              <a:rPr lang="en-US" altLang="ko-KR" dirty="0" err="1" smtClean="0"/>
              <a:t>radiatively</a:t>
            </a:r>
            <a:r>
              <a:rPr lang="en-US" altLang="ko-KR" dirty="0" smtClean="0"/>
              <a:t> driven (Park &amp; </a:t>
            </a:r>
            <a:r>
              <a:rPr lang="en-US" altLang="ko-KR" dirty="0" err="1" smtClean="0"/>
              <a:t>Ostiker</a:t>
            </a:r>
            <a:r>
              <a:rPr lang="en-US" altLang="ko-KR" dirty="0" smtClean="0"/>
              <a:t> 1999)</a:t>
            </a:r>
          </a:p>
          <a:p>
            <a:pPr lvl="2"/>
            <a:r>
              <a:rPr lang="en-US" altLang="ko-KR" dirty="0" smtClean="0"/>
              <a:t>mechanically driven (</a:t>
            </a:r>
            <a:r>
              <a:rPr lang="en-US" altLang="ko-KR" dirty="0" err="1" smtClean="0"/>
              <a:t>Proga</a:t>
            </a:r>
            <a:r>
              <a:rPr lang="en-US" altLang="ko-KR" dirty="0" smtClean="0"/>
              <a:t> et al. 2000)</a:t>
            </a:r>
            <a:endParaRPr lang="en-US" altLang="ko-KR" dirty="0"/>
          </a:p>
          <a:p>
            <a:pPr lvl="1"/>
            <a:r>
              <a:rPr lang="en-US" altLang="ko-KR" dirty="0" smtClean="0"/>
              <a:t>Radiation</a:t>
            </a:r>
          </a:p>
          <a:p>
            <a:pPr lvl="2"/>
            <a:r>
              <a:rPr lang="en-US" altLang="ko-KR" dirty="0"/>
              <a:t>r</a:t>
            </a:r>
            <a:r>
              <a:rPr lang="en-US" altLang="ko-KR" dirty="0" smtClean="0"/>
              <a:t>adiative heating/photoionization (</a:t>
            </a:r>
            <a:r>
              <a:rPr lang="en-US" altLang="ko-KR" dirty="0" err="1" smtClean="0"/>
              <a:t>Ciotti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Ostriker</a:t>
            </a:r>
            <a:r>
              <a:rPr lang="en-US" altLang="ko-KR" dirty="0" smtClean="0"/>
              <a:t> 2007)</a:t>
            </a:r>
          </a:p>
          <a:p>
            <a:pPr lvl="2"/>
            <a:r>
              <a:rPr lang="en-US" altLang="ko-KR" dirty="0" smtClean="0"/>
              <a:t>radiation pressure (</a:t>
            </a:r>
            <a:r>
              <a:rPr lang="en-US" altLang="ko-KR" dirty="0" err="1" smtClean="0"/>
              <a:t>DeBuhr</a:t>
            </a:r>
            <a:r>
              <a:rPr lang="en-US" altLang="ko-KR" dirty="0" smtClean="0"/>
              <a:t> et al. 2010)</a:t>
            </a:r>
          </a:p>
          <a:p>
            <a:pPr lvl="1"/>
            <a:r>
              <a:rPr lang="en-US" altLang="ko-KR" dirty="0" smtClean="0"/>
              <a:t>Thermal feedback</a:t>
            </a:r>
          </a:p>
          <a:p>
            <a:pPr lvl="2"/>
            <a:r>
              <a:rPr lang="en-US" altLang="ko-KR" dirty="0" smtClean="0"/>
              <a:t>unknown mechanism (</a:t>
            </a:r>
            <a:r>
              <a:rPr lang="en-US" altLang="ko-KR" dirty="0" err="1" smtClean="0"/>
              <a:t>Springel</a:t>
            </a:r>
            <a:r>
              <a:rPr lang="en-US" altLang="ko-KR" dirty="0" smtClean="0"/>
              <a:t> et al. 2005)</a:t>
            </a:r>
          </a:p>
          <a:p>
            <a:pPr lvl="2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93320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III. Prescriptions in Numerical Simulations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7643192" cy="518457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Mass accretion rate</a:t>
                </a:r>
              </a:p>
              <a:p>
                <a:pPr lvl="1"/>
                <a:r>
                  <a:rPr lang="en-US" altLang="ko-KR" dirty="0" smtClean="0"/>
                  <a:t>proportional to star formation rate</a:t>
                </a:r>
              </a:p>
              <a:p>
                <a:pPr lvl="1"/>
                <a:r>
                  <a:rPr lang="en-US" altLang="ko-KR" dirty="0" err="1" smtClean="0"/>
                  <a:t>Bondi</a:t>
                </a:r>
                <a:r>
                  <a:rPr lang="en-US" altLang="ko-KR" dirty="0" smtClean="0"/>
                  <a:t> accretion rate</a:t>
                </a:r>
                <a:endParaRPr lang="en-US" altLang="ko-KR" dirty="0"/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𝑎𝑐𝑐𝑟𝑒𝑡𝑖𝑜𝑛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ko-KR" i="1">
                          <a:latin typeface="Cambria Math"/>
                        </a:rPr>
                        <m:t>=4</m:t>
                      </m:r>
                      <m:r>
                        <a:rPr lang="el-GR" altLang="ko-KR" i="1">
                          <a:latin typeface="Cambria Math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altLang="ko-KR">
                          <a:latin typeface="Cambria Math"/>
                        </a:rPr>
                        <m:t>Λ</m:t>
                      </m:r>
                      <m:r>
                        <a:rPr lang="en-US" altLang="ko-KR">
                          <a:latin typeface="Cambria Math"/>
                        </a:rPr>
                        <m:t>(</m:t>
                      </m:r>
                      <m:r>
                        <a:rPr lang="en-US" altLang="ko-KR" i="1">
                          <a:latin typeface="Cambria Math"/>
                        </a:rPr>
                        <m:t>𝛾</m:t>
                      </m:r>
                      <m:r>
                        <a:rPr lang="en-US" altLang="ko-KR" i="1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3/2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,∞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lvl="1"/>
                <a:r>
                  <a:rPr lang="en-US" altLang="ko-KR" dirty="0" smtClean="0"/>
                  <a:t>Maximum accretion rate: </a:t>
                </a:r>
                <a:r>
                  <a:rPr lang="en-US" altLang="ko-KR" dirty="0" err="1" smtClean="0"/>
                  <a:t>Eddington</a:t>
                </a:r>
                <a:r>
                  <a:rPr lang="en-US" altLang="ko-KR" dirty="0" smtClean="0"/>
                  <a:t> rate</a:t>
                </a:r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𝐸𝑑𝑑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ko-KR" i="1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𝐸𝑑𝑑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7643192" cy="5184576"/>
              </a:xfrm>
              <a:blipFill rotWithShape="1">
                <a:blip r:embed="rId2"/>
                <a:stretch>
                  <a:fillRect l="-399" t="-1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315742"/>
      </p:ext>
    </p:extLst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330</TotalTime>
  <Words>800</Words>
  <Application>Microsoft Office PowerPoint</Application>
  <PresentationFormat>화면 슬라이드 쇼(4:3)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테크닉</vt:lpstr>
      <vt:lpstr>Theoretical Aspects of Black hole-Galaxy Interaction</vt:lpstr>
      <vt:lpstr>I. Observational Facts</vt:lpstr>
      <vt:lpstr>PowerPoint 프레젠테이션</vt:lpstr>
      <vt:lpstr>PowerPoint 프레젠테이션</vt:lpstr>
      <vt:lpstr>PowerPoint 프레젠테이션</vt:lpstr>
      <vt:lpstr>PowerPoint 프레젠테이션</vt:lpstr>
      <vt:lpstr>II. BH – Galaxy Coevolution</vt:lpstr>
      <vt:lpstr>PowerPoint 프레젠테이션</vt:lpstr>
      <vt:lpstr>III. Prescriptions in Numerical Simulations</vt:lpstr>
      <vt:lpstr>PowerPoint 프레젠테이션</vt:lpstr>
      <vt:lpstr>IV. View from Accretion Theory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V. Where are BHs?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Accretion onto Supermassive Black Hole and Its Interaction with Galaxy: Theory</dc:title>
  <dc:creator>Park</dc:creator>
  <cp:lastModifiedBy>mgp</cp:lastModifiedBy>
  <cp:revision>77</cp:revision>
  <dcterms:created xsi:type="dcterms:W3CDTF">2014-02-04T09:28:10Z</dcterms:created>
  <dcterms:modified xsi:type="dcterms:W3CDTF">2014-02-09T09:49:38Z</dcterms:modified>
</cp:coreProperties>
</file>